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Helvetica World" charset="1" panose="020B0500040000020004"/>
      <p:regular r:id="rId13"/>
    </p:embeddedFont>
    <p:embeddedFont>
      <p:font typeface="Intro" charset="1" panose="02000000000000000000"/>
      <p:regular r:id="rId14"/>
    </p:embeddedFont>
    <p:embeddedFont>
      <p:font typeface="Arial Unicode" charset="1" panose="020B0604020202020204"/>
      <p:regular r:id="rId15"/>
    </p:embeddedFont>
    <p:embeddedFont>
      <p:font typeface="Montserrat Bold" charset="1" panose="00000800000000000000"/>
      <p:regular r:id="rId16"/>
    </p:embeddedFont>
    <p:embeddedFont>
      <p:font typeface="Georgia Pro" charset="1" panose="02040502050405020303"/>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png>
</file>

<file path=ppt/media/image14.svg>
</file>

<file path=ppt/media/image15.png>
</file>

<file path=ppt/media/image2.png>
</file>

<file path=ppt/media/image3.svg>
</file>

<file path=ppt/media/image4.svg>
</file>

<file path=ppt/media/image5.sv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svg" Type="http://schemas.openxmlformats.org/officeDocument/2006/relationships/image"/><Relationship Id="rId6" Target="../media/image5.sv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1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1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11.png" Type="http://schemas.openxmlformats.org/officeDocument/2006/relationships/image"/><Relationship Id="rId12" Target="../media/image12.svg" Type="http://schemas.openxmlformats.org/officeDocument/2006/relationships/image"/><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embeddings/oleObject1.bin" Type="http://schemas.openxmlformats.org/officeDocument/2006/relationships/oleObject"/><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svg" Type="http://schemas.openxmlformats.org/officeDocument/2006/relationships/image"/><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sv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 Id="rId9"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grpSp>
        <p:nvGrpSpPr>
          <p:cNvPr name="Group 4" id="4"/>
          <p:cNvGrpSpPr/>
          <p:nvPr/>
        </p:nvGrpSpPr>
        <p:grpSpPr>
          <a:xfrm rot="0">
            <a:off x="1527367" y="2092010"/>
            <a:ext cx="15271721" cy="6996328"/>
            <a:chOff x="0" y="0"/>
            <a:chExt cx="20362295" cy="9328438"/>
          </a:xfrm>
        </p:grpSpPr>
        <p:sp>
          <p:nvSpPr>
            <p:cNvPr name="Freeform 5" id="5"/>
            <p:cNvSpPr/>
            <p:nvPr/>
          </p:nvSpPr>
          <p:spPr>
            <a:xfrm flipH="false" flipV="false" rot="0">
              <a:off x="16386" y="340286"/>
              <a:ext cx="240866" cy="240866"/>
            </a:xfrm>
            <a:custGeom>
              <a:avLst/>
              <a:gdLst/>
              <a:ahLst/>
              <a:cxnLst/>
              <a:rect r="r" b="b" t="t" l="l"/>
              <a:pathLst>
                <a:path h="240866" w="240866">
                  <a:moveTo>
                    <a:pt x="0" y="0"/>
                  </a:moveTo>
                  <a:lnTo>
                    <a:pt x="240867" y="0"/>
                  </a:lnTo>
                  <a:lnTo>
                    <a:pt x="240867" y="240867"/>
                  </a:lnTo>
                  <a:lnTo>
                    <a:pt x="0" y="2408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6386" y="2089682"/>
              <a:ext cx="240866" cy="240646"/>
            </a:xfrm>
            <a:custGeom>
              <a:avLst/>
              <a:gdLst/>
              <a:ahLst/>
              <a:cxnLst/>
              <a:rect r="r" b="b" t="t" l="l"/>
              <a:pathLst>
                <a:path h="240646" w="240866">
                  <a:moveTo>
                    <a:pt x="0" y="0"/>
                  </a:moveTo>
                  <a:lnTo>
                    <a:pt x="240867" y="0"/>
                  </a:lnTo>
                  <a:lnTo>
                    <a:pt x="240867" y="240646"/>
                  </a:lnTo>
                  <a:lnTo>
                    <a:pt x="0" y="240646"/>
                  </a:lnTo>
                  <a:lnTo>
                    <a:pt x="0" y="0"/>
                  </a:lnTo>
                  <a:close/>
                </a:path>
              </a:pathLst>
            </a:custGeom>
            <a:blipFill>
              <a:blip r:embed="rId3">
                <a:extLst>
                  <a:ext uri="{96DAC541-7B7A-43D3-8B79-37D633B846F1}">
                    <asvg:svgBlip xmlns:asvg="http://schemas.microsoft.com/office/drawing/2016/SVG/main" r:embed="rId5"/>
                  </a:ext>
                </a:extLst>
              </a:blip>
              <a:stretch>
                <a:fillRect l="0" t="-45" r="0" b="-45"/>
              </a:stretch>
            </a:blipFill>
          </p:spPr>
        </p:sp>
        <p:sp>
          <p:nvSpPr>
            <p:cNvPr name="Freeform 7" id="7"/>
            <p:cNvSpPr/>
            <p:nvPr/>
          </p:nvSpPr>
          <p:spPr>
            <a:xfrm flipH="false" flipV="false" rot="0">
              <a:off x="0" y="3317004"/>
              <a:ext cx="240866" cy="240866"/>
            </a:xfrm>
            <a:custGeom>
              <a:avLst/>
              <a:gdLst/>
              <a:ahLst/>
              <a:cxnLst/>
              <a:rect r="r" b="b" t="t" l="l"/>
              <a:pathLst>
                <a:path h="240866" w="240866">
                  <a:moveTo>
                    <a:pt x="0" y="0"/>
                  </a:moveTo>
                  <a:lnTo>
                    <a:pt x="240866" y="0"/>
                  </a:lnTo>
                  <a:lnTo>
                    <a:pt x="240866" y="240866"/>
                  </a:lnTo>
                  <a:lnTo>
                    <a:pt x="0" y="240866"/>
                  </a:lnTo>
                  <a:lnTo>
                    <a:pt x="0" y="0"/>
                  </a:lnTo>
                  <a:close/>
                </a:path>
              </a:pathLst>
            </a:custGeom>
            <a:blipFill>
              <a:blip r:embed="rId3">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0" y="5135272"/>
              <a:ext cx="240866" cy="240866"/>
            </a:xfrm>
            <a:custGeom>
              <a:avLst/>
              <a:gdLst/>
              <a:ahLst/>
              <a:cxnLst/>
              <a:rect r="r" b="b" t="t" l="l"/>
              <a:pathLst>
                <a:path h="240866" w="240866">
                  <a:moveTo>
                    <a:pt x="0" y="0"/>
                  </a:moveTo>
                  <a:lnTo>
                    <a:pt x="240866" y="0"/>
                  </a:lnTo>
                  <a:lnTo>
                    <a:pt x="240866" y="240867"/>
                  </a:lnTo>
                  <a:lnTo>
                    <a:pt x="0" y="240867"/>
                  </a:lnTo>
                  <a:lnTo>
                    <a:pt x="0" y="0"/>
                  </a:lnTo>
                  <a:close/>
                </a:path>
              </a:pathLst>
            </a:custGeom>
            <a:blipFill>
              <a:blip r:embed="rId3">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9583777" y="8175408"/>
              <a:ext cx="478659" cy="618907"/>
            </a:xfrm>
            <a:prstGeom prst="rect">
              <a:avLst/>
            </a:prstGeom>
          </p:spPr>
          <p:txBody>
            <a:bodyPr anchor="t" rtlCol="false" tIns="0" lIns="0" bIns="0" rIns="0">
              <a:spAutoFit/>
            </a:bodyPr>
            <a:lstStyle/>
            <a:p>
              <a:pPr algn="l">
                <a:lnSpc>
                  <a:spcPts val="3487"/>
                </a:lnSpc>
              </a:pPr>
              <a:r>
                <a:rPr lang="en-US" sz="2491">
                  <a:solidFill>
                    <a:srgbClr val="FFFFFF"/>
                  </a:solidFill>
                  <a:latin typeface="Helvetica World"/>
                  <a:ea typeface="Helvetica World"/>
                  <a:cs typeface="Helvetica World"/>
                  <a:sym typeface="Helvetica World"/>
                </a:rPr>
                <a:t>01</a:t>
              </a:r>
            </a:p>
          </p:txBody>
        </p:sp>
        <p:sp>
          <p:nvSpPr>
            <p:cNvPr name="TextBox 10" id="10"/>
            <p:cNvSpPr txBox="true"/>
            <p:nvPr/>
          </p:nvSpPr>
          <p:spPr>
            <a:xfrm rot="0">
              <a:off x="498119" y="-95250"/>
              <a:ext cx="8941291" cy="996673"/>
            </a:xfrm>
            <a:prstGeom prst="rect">
              <a:avLst/>
            </a:prstGeom>
          </p:spPr>
          <p:txBody>
            <a:bodyPr anchor="t" rtlCol="false" tIns="0" lIns="0" bIns="0" rIns="0">
              <a:spAutoFit/>
            </a:bodyPr>
            <a:lstStyle/>
            <a:p>
              <a:pPr algn="l">
                <a:lnSpc>
                  <a:spcPts val="5527"/>
                </a:lnSpc>
              </a:pPr>
              <a:r>
                <a:rPr lang="en-US" sz="3947">
                  <a:solidFill>
                    <a:srgbClr val="FFFFFF"/>
                  </a:solidFill>
                  <a:latin typeface="Intro"/>
                  <a:ea typeface="Intro"/>
                  <a:cs typeface="Intro"/>
                  <a:sym typeface="Intro"/>
                </a:rPr>
                <a:t>Problem Statement ID : </a:t>
              </a:r>
            </a:p>
          </p:txBody>
        </p:sp>
        <p:sp>
          <p:nvSpPr>
            <p:cNvPr name="TextBox 11" id="11"/>
            <p:cNvSpPr txBox="true"/>
            <p:nvPr/>
          </p:nvSpPr>
          <p:spPr>
            <a:xfrm rot="0">
              <a:off x="520283" y="1652486"/>
              <a:ext cx="4229223" cy="917475"/>
            </a:xfrm>
            <a:prstGeom prst="rect">
              <a:avLst/>
            </a:prstGeom>
          </p:spPr>
          <p:txBody>
            <a:bodyPr anchor="t" rtlCol="false" tIns="0" lIns="0" bIns="0" rIns="0">
              <a:spAutoFit/>
            </a:bodyPr>
            <a:lstStyle/>
            <a:p>
              <a:pPr algn="l">
                <a:lnSpc>
                  <a:spcPts val="5112"/>
                </a:lnSpc>
              </a:pPr>
              <a:r>
                <a:rPr lang="en-US" sz="3651">
                  <a:solidFill>
                    <a:srgbClr val="FFFFFF"/>
                  </a:solidFill>
                  <a:latin typeface="Intro"/>
                  <a:ea typeface="Intro"/>
                  <a:cs typeface="Intro"/>
                  <a:sym typeface="Intro"/>
                </a:rPr>
                <a:t>Team Name : </a:t>
              </a:r>
            </a:p>
          </p:txBody>
        </p:sp>
        <p:sp>
          <p:nvSpPr>
            <p:cNvPr name="TextBox 12" id="12"/>
            <p:cNvSpPr txBox="true"/>
            <p:nvPr/>
          </p:nvSpPr>
          <p:spPr>
            <a:xfrm rot="0">
              <a:off x="520283" y="2681443"/>
              <a:ext cx="6163568" cy="1295655"/>
            </a:xfrm>
            <a:prstGeom prst="rect">
              <a:avLst/>
            </a:prstGeom>
          </p:spPr>
          <p:txBody>
            <a:bodyPr anchor="t" rtlCol="false" tIns="0" lIns="0" bIns="0" rIns="0">
              <a:spAutoFit/>
            </a:bodyPr>
            <a:lstStyle/>
            <a:p>
              <a:pPr algn="l">
                <a:lnSpc>
                  <a:spcPts val="9628"/>
                </a:lnSpc>
              </a:pPr>
              <a:r>
                <a:rPr lang="en-US" sz="4126">
                  <a:solidFill>
                    <a:srgbClr val="FFFFFF"/>
                  </a:solidFill>
                  <a:latin typeface="Intro"/>
                  <a:ea typeface="Intro"/>
                  <a:cs typeface="Intro"/>
                  <a:sym typeface="Intro"/>
                </a:rPr>
                <a:t>TEAM ID : </a:t>
              </a:r>
            </a:p>
          </p:txBody>
        </p:sp>
        <p:sp>
          <p:nvSpPr>
            <p:cNvPr name="TextBox 13" id="13"/>
            <p:cNvSpPr txBox="true"/>
            <p:nvPr/>
          </p:nvSpPr>
          <p:spPr>
            <a:xfrm rot="0">
              <a:off x="9681764" y="-66675"/>
              <a:ext cx="10680531" cy="688951"/>
            </a:xfrm>
            <a:prstGeom prst="rect">
              <a:avLst/>
            </a:prstGeom>
          </p:spPr>
          <p:txBody>
            <a:bodyPr anchor="t" rtlCol="false" tIns="0" lIns="0" bIns="0" rIns="0">
              <a:spAutoFit/>
            </a:bodyPr>
            <a:lstStyle/>
            <a:p>
              <a:pPr algn="ctr">
                <a:lnSpc>
                  <a:spcPts val="4332"/>
                </a:lnSpc>
              </a:pPr>
              <a:r>
                <a:rPr lang="en-US" sz="3094">
                  <a:solidFill>
                    <a:srgbClr val="FFFFFF"/>
                  </a:solidFill>
                  <a:latin typeface="Intro"/>
                  <a:ea typeface="Intro"/>
                  <a:cs typeface="Intro"/>
                  <a:sym typeface="Intro"/>
                </a:rPr>
                <a:t>PS7- Digital Doctor for Farmers</a:t>
              </a:r>
            </a:p>
          </p:txBody>
        </p:sp>
        <p:sp>
          <p:nvSpPr>
            <p:cNvPr name="TextBox 14" id="14"/>
            <p:cNvSpPr txBox="true"/>
            <p:nvPr/>
          </p:nvSpPr>
          <p:spPr>
            <a:xfrm rot="0">
              <a:off x="9919744" y="1662011"/>
              <a:ext cx="2331408" cy="777046"/>
            </a:xfrm>
            <a:prstGeom prst="rect">
              <a:avLst/>
            </a:prstGeom>
          </p:spPr>
          <p:txBody>
            <a:bodyPr anchor="t" rtlCol="false" tIns="0" lIns="0" bIns="0" rIns="0">
              <a:spAutoFit/>
            </a:bodyPr>
            <a:lstStyle/>
            <a:p>
              <a:pPr algn="ctr">
                <a:lnSpc>
                  <a:spcPts val="4332"/>
                </a:lnSpc>
              </a:pPr>
              <a:r>
                <a:rPr lang="en-US" sz="3094">
                  <a:solidFill>
                    <a:srgbClr val="FFFFFF"/>
                  </a:solidFill>
                  <a:latin typeface="Intro"/>
                  <a:ea typeface="Intro"/>
                  <a:cs typeface="Intro"/>
                  <a:sym typeface="Intro"/>
                </a:rPr>
                <a:t>VISIONX</a:t>
              </a:r>
            </a:p>
          </p:txBody>
        </p:sp>
        <p:sp>
          <p:nvSpPr>
            <p:cNvPr name="TextBox 15" id="15"/>
            <p:cNvSpPr txBox="true"/>
            <p:nvPr/>
          </p:nvSpPr>
          <p:spPr>
            <a:xfrm rot="0">
              <a:off x="9919744" y="3200052"/>
              <a:ext cx="1905912" cy="777046"/>
            </a:xfrm>
            <a:prstGeom prst="rect">
              <a:avLst/>
            </a:prstGeom>
          </p:spPr>
          <p:txBody>
            <a:bodyPr anchor="t" rtlCol="false" tIns="0" lIns="0" bIns="0" rIns="0">
              <a:spAutoFit/>
            </a:bodyPr>
            <a:lstStyle/>
            <a:p>
              <a:pPr algn="ctr">
                <a:lnSpc>
                  <a:spcPts val="4332"/>
                </a:lnSpc>
              </a:pPr>
              <a:r>
                <a:rPr lang="en-US" sz="3094">
                  <a:solidFill>
                    <a:srgbClr val="FFFFFF"/>
                  </a:solidFill>
                  <a:latin typeface="Intro"/>
                  <a:ea typeface="Intro"/>
                  <a:cs typeface="Intro"/>
                  <a:sym typeface="Intro"/>
                </a:rPr>
                <a:t>HK-054</a:t>
              </a:r>
            </a:p>
          </p:txBody>
        </p:sp>
        <p:sp>
          <p:nvSpPr>
            <p:cNvPr name="TextBox 16" id="16"/>
            <p:cNvSpPr txBox="true"/>
            <p:nvPr/>
          </p:nvSpPr>
          <p:spPr>
            <a:xfrm rot="0">
              <a:off x="9800754" y="4680686"/>
              <a:ext cx="10442551" cy="4647752"/>
            </a:xfrm>
            <a:prstGeom prst="rect">
              <a:avLst/>
            </a:prstGeom>
          </p:spPr>
          <p:txBody>
            <a:bodyPr anchor="t" rtlCol="false" tIns="0" lIns="0" bIns="0" rIns="0">
              <a:spAutoFit/>
            </a:bodyPr>
            <a:lstStyle/>
            <a:p>
              <a:pPr algn="l">
                <a:lnSpc>
                  <a:spcPts val="5781"/>
                </a:lnSpc>
              </a:pPr>
              <a:r>
                <a:rPr lang="en-US" sz="2478">
                  <a:solidFill>
                    <a:srgbClr val="FFFFFF"/>
                  </a:solidFill>
                  <a:latin typeface="Intro"/>
                  <a:ea typeface="Intro"/>
                  <a:cs typeface="Intro"/>
                  <a:sym typeface="Intro"/>
                </a:rPr>
                <a:t>Piyush Jain – 2501060053</a:t>
              </a:r>
              <a:r>
                <a:rPr lang="en-US" sz="2478">
                  <a:solidFill>
                    <a:srgbClr val="FFFFFF"/>
                  </a:solidFill>
                  <a:latin typeface="Intro"/>
                  <a:ea typeface="Intro"/>
                  <a:cs typeface="Intro"/>
                  <a:sym typeface="Intro"/>
                </a:rPr>
                <a:t> </a:t>
              </a:r>
            </a:p>
            <a:p>
              <a:pPr algn="l">
                <a:lnSpc>
                  <a:spcPts val="5781"/>
                </a:lnSpc>
              </a:pPr>
              <a:r>
                <a:rPr lang="en-US" sz="2478">
                  <a:solidFill>
                    <a:srgbClr val="FFFFFF"/>
                  </a:solidFill>
                  <a:latin typeface="Intro"/>
                  <a:ea typeface="Intro"/>
                  <a:cs typeface="Intro"/>
                  <a:sym typeface="Intro"/>
                </a:rPr>
                <a:t>Rishabh Bhardwaj – 2501060109</a:t>
              </a:r>
            </a:p>
            <a:p>
              <a:pPr algn="l">
                <a:lnSpc>
                  <a:spcPts val="5781"/>
                </a:lnSpc>
              </a:pPr>
              <a:r>
                <a:rPr lang="en-US" sz="2478">
                  <a:solidFill>
                    <a:srgbClr val="FFFFFF"/>
                  </a:solidFill>
                  <a:latin typeface="Intro"/>
                  <a:ea typeface="Intro"/>
                  <a:cs typeface="Intro"/>
                  <a:sym typeface="Intro"/>
                </a:rPr>
                <a:t> Harshit – 2501060005</a:t>
              </a:r>
            </a:p>
            <a:p>
              <a:pPr algn="l">
                <a:lnSpc>
                  <a:spcPts val="5781"/>
                </a:lnSpc>
              </a:pPr>
              <a:r>
                <a:rPr lang="en-US" sz="2478">
                  <a:solidFill>
                    <a:srgbClr val="FFFFFF"/>
                  </a:solidFill>
                  <a:latin typeface="Intro"/>
                  <a:ea typeface="Intro"/>
                  <a:cs typeface="Intro"/>
                  <a:sym typeface="Intro"/>
                </a:rPr>
                <a:t> Sneha Kumari – 2501060163</a:t>
              </a:r>
            </a:p>
            <a:p>
              <a:pPr algn="l">
                <a:lnSpc>
                  <a:spcPts val="5782"/>
                </a:lnSpc>
              </a:pPr>
            </a:p>
          </p:txBody>
        </p:sp>
        <p:sp>
          <p:nvSpPr>
            <p:cNvPr name="TextBox 17" id="17"/>
            <p:cNvSpPr txBox="true"/>
            <p:nvPr/>
          </p:nvSpPr>
          <p:spPr>
            <a:xfrm rot="0">
              <a:off x="534053" y="4499711"/>
              <a:ext cx="6163568" cy="1295655"/>
            </a:xfrm>
            <a:prstGeom prst="rect">
              <a:avLst/>
            </a:prstGeom>
          </p:spPr>
          <p:txBody>
            <a:bodyPr anchor="t" rtlCol="false" tIns="0" lIns="0" bIns="0" rIns="0">
              <a:spAutoFit/>
            </a:bodyPr>
            <a:lstStyle/>
            <a:p>
              <a:pPr algn="l">
                <a:lnSpc>
                  <a:spcPts val="9628"/>
                </a:lnSpc>
              </a:pPr>
              <a:r>
                <a:rPr lang="en-US" sz="4126">
                  <a:solidFill>
                    <a:srgbClr val="FFFFFF"/>
                  </a:solidFill>
                  <a:latin typeface="Intro"/>
                  <a:ea typeface="Intro"/>
                  <a:cs typeface="Intro"/>
                  <a:sym typeface="Intro"/>
                </a:rPr>
                <a:t>TEAM MEMBERS : </a:t>
              </a:r>
            </a:p>
          </p:txBody>
        </p:sp>
      </p:grpSp>
      <p:grpSp>
        <p:nvGrpSpPr>
          <p:cNvPr name="Group 18" id="18"/>
          <p:cNvGrpSpPr/>
          <p:nvPr/>
        </p:nvGrpSpPr>
        <p:grpSpPr>
          <a:xfrm rot="0">
            <a:off x="14006480" y="6474398"/>
            <a:ext cx="6005421" cy="5896232"/>
            <a:chOff x="0" y="0"/>
            <a:chExt cx="8007228" cy="7861642"/>
          </a:xfrm>
        </p:grpSpPr>
        <p:sp>
          <p:nvSpPr>
            <p:cNvPr name="Freeform 19" id="19"/>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8">
                <a:alphaModFix amt="32999"/>
                <a:extLst>
                  <a:ext uri="{96DAC541-7B7A-43D3-8B79-37D633B846F1}">
                    <asvg:svgBlip xmlns:asvg="http://schemas.microsoft.com/office/drawing/2016/SVG/main" r:embed="rId9"/>
                  </a:ext>
                </a:extLst>
              </a:blip>
              <a:stretch>
                <a:fillRect l="0" t="0" r="0" b="0"/>
              </a:stretch>
            </a:blipFill>
          </p:spPr>
        </p:sp>
        <p:sp>
          <p:nvSpPr>
            <p:cNvPr name="Freeform 20" id="20"/>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10">
                <a:alphaModFix amt="32999"/>
                <a:extLst>
                  <a:ext uri="{96DAC541-7B7A-43D3-8B79-37D633B846F1}">
                    <asvg:svgBlip xmlns:asvg="http://schemas.microsoft.com/office/drawing/2016/SVG/main" r:embed="rId11"/>
                  </a:ext>
                </a:extLst>
              </a:blip>
              <a:stretch>
                <a:fillRect l="0" t="0" r="0" b="0"/>
              </a:stretch>
            </a:blipFill>
          </p:spPr>
        </p:sp>
      </p:grpSp>
      <p:sp>
        <p:nvSpPr>
          <p:cNvPr name="Freeform 21" id="21"/>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22" id="22"/>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Freeform 23" id="23"/>
          <p:cNvSpPr/>
          <p:nvPr/>
        </p:nvSpPr>
        <p:spPr>
          <a:xfrm flipH="false" flipV="false" rot="-10800000">
            <a:off x="14173200" y="3461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TextBox 4" id="4"/>
          <p:cNvSpPr txBox="true"/>
          <p:nvPr/>
        </p:nvSpPr>
        <p:spPr>
          <a:xfrm rot="0">
            <a:off x="17569205" y="9512894"/>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02</a:t>
            </a:r>
          </a:p>
        </p:txBody>
      </p:sp>
      <p:sp>
        <p:nvSpPr>
          <p:cNvPr name="TextBox 5" id="5"/>
          <p:cNvSpPr txBox="true"/>
          <p:nvPr/>
        </p:nvSpPr>
        <p:spPr>
          <a:xfrm rot="0">
            <a:off x="5764215" y="493816"/>
            <a:ext cx="5623729" cy="720550"/>
          </a:xfrm>
          <a:prstGeom prst="rect">
            <a:avLst/>
          </a:prstGeom>
        </p:spPr>
        <p:txBody>
          <a:bodyPr anchor="t" rtlCol="false" tIns="0" lIns="0" bIns="0" rIns="0">
            <a:spAutoFit/>
          </a:bodyPr>
          <a:lstStyle/>
          <a:p>
            <a:pPr algn="l">
              <a:lnSpc>
                <a:spcPts val="5298"/>
              </a:lnSpc>
            </a:pPr>
            <a:r>
              <a:rPr lang="en-US" sz="3783">
                <a:solidFill>
                  <a:srgbClr val="1F77D9"/>
                </a:solidFill>
                <a:latin typeface="Intro"/>
                <a:ea typeface="Intro"/>
                <a:cs typeface="Intro"/>
                <a:sym typeface="Intro"/>
              </a:rPr>
              <a:t>Problem &amp; SOLUTION </a:t>
            </a:r>
          </a:p>
        </p:txBody>
      </p:sp>
      <p:sp>
        <p:nvSpPr>
          <p:cNvPr name="TextBox 6" id="6"/>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TextBox 7" id="7"/>
          <p:cNvSpPr txBox="true"/>
          <p:nvPr/>
        </p:nvSpPr>
        <p:spPr>
          <a:xfrm rot="0">
            <a:off x="1223515" y="2481837"/>
            <a:ext cx="7980508" cy="5367463"/>
          </a:xfrm>
          <a:prstGeom prst="rect">
            <a:avLst/>
          </a:prstGeom>
        </p:spPr>
        <p:txBody>
          <a:bodyPr anchor="t" rtlCol="false" tIns="0" lIns="0" bIns="0" rIns="0">
            <a:spAutoFit/>
          </a:bodyPr>
          <a:lstStyle/>
          <a:p>
            <a:pPr algn="l">
              <a:lnSpc>
                <a:spcPts val="4275"/>
              </a:lnSpc>
            </a:pPr>
            <a:r>
              <a:rPr lang="en-US" sz="3056">
                <a:solidFill>
                  <a:srgbClr val="FFFFFF"/>
                </a:solidFill>
                <a:latin typeface="Intro"/>
                <a:ea typeface="Intro"/>
                <a:cs typeface="Intro"/>
                <a:sym typeface="Intro"/>
              </a:rPr>
              <a:t>Problem:</a:t>
            </a:r>
          </a:p>
          <a:p>
            <a:pPr algn="l">
              <a:lnSpc>
                <a:spcPts val="3812"/>
              </a:lnSpc>
            </a:pPr>
            <a:r>
              <a:rPr lang="en-US" sz="2725">
                <a:solidFill>
                  <a:srgbClr val="FFFFFF"/>
                </a:solidFill>
                <a:latin typeface="Arial Unicode"/>
                <a:ea typeface="Arial Unicode"/>
                <a:cs typeface="Arial Unicode"/>
                <a:sym typeface="Arial Unicode"/>
              </a:rPr>
              <a:t>Farmers suffer major crop losses due to late and incorrect disease identification. Limited access to agricultural experts forces reliance on local pesticide sellers, leading to improper chemical usage, soil damage, and reduced productivity. Language barriers and lack of awareness further restrict access to accurate guidance.</a:t>
            </a:r>
          </a:p>
          <a:p>
            <a:pPr algn="l">
              <a:lnSpc>
                <a:spcPts val="3812"/>
              </a:lnSpc>
            </a:pPr>
          </a:p>
          <a:p>
            <a:pPr algn="l">
              <a:lnSpc>
                <a:spcPts val="3812"/>
              </a:lnSpc>
            </a:pPr>
          </a:p>
          <a:p>
            <a:pPr algn="l">
              <a:lnSpc>
                <a:spcPts val="3814"/>
              </a:lnSpc>
            </a:pPr>
          </a:p>
        </p:txBody>
      </p:sp>
      <p:sp>
        <p:nvSpPr>
          <p:cNvPr name="TextBox 8" id="8"/>
          <p:cNvSpPr txBox="true"/>
          <p:nvPr/>
        </p:nvSpPr>
        <p:spPr>
          <a:xfrm rot="0">
            <a:off x="9591935" y="2481837"/>
            <a:ext cx="7667365" cy="5234251"/>
          </a:xfrm>
          <a:prstGeom prst="rect">
            <a:avLst/>
          </a:prstGeom>
        </p:spPr>
        <p:txBody>
          <a:bodyPr anchor="t" rtlCol="false" tIns="0" lIns="0" bIns="0" rIns="0">
            <a:spAutoFit/>
          </a:bodyPr>
          <a:lstStyle/>
          <a:p>
            <a:pPr algn="l">
              <a:lnSpc>
                <a:spcPts val="4375"/>
              </a:lnSpc>
            </a:pPr>
            <a:r>
              <a:rPr lang="en-US" sz="3127">
                <a:solidFill>
                  <a:srgbClr val="FFFFFF"/>
                </a:solidFill>
                <a:latin typeface="Intro"/>
                <a:ea typeface="Intro"/>
                <a:cs typeface="Intro"/>
                <a:sym typeface="Intro"/>
              </a:rPr>
              <a:t>Solution:</a:t>
            </a:r>
          </a:p>
          <a:p>
            <a:pPr algn="l">
              <a:lnSpc>
                <a:spcPts val="3585"/>
              </a:lnSpc>
            </a:pPr>
            <a:r>
              <a:rPr lang="en-US" sz="2562">
                <a:solidFill>
                  <a:srgbClr val="FFFFFF"/>
                </a:solidFill>
                <a:latin typeface="Arial Unicode"/>
                <a:ea typeface="Arial Unicode"/>
                <a:cs typeface="Arial Unicode"/>
                <a:sym typeface="Arial Unicode"/>
              </a:rPr>
              <a:t>We built a  AI-based crop doctor that helps farmers detect and treat crop diseases effectively.</a:t>
            </a:r>
          </a:p>
          <a:p>
            <a:pPr algn="l">
              <a:lnSpc>
                <a:spcPts val="3585"/>
              </a:lnSpc>
            </a:pPr>
            <a:r>
              <a:rPr lang="en-US" sz="2562">
                <a:solidFill>
                  <a:srgbClr val="FFFFFF"/>
                </a:solidFill>
                <a:latin typeface="Arial Unicode"/>
                <a:ea typeface="Arial Unicode"/>
                <a:cs typeface="Arial Unicode"/>
                <a:sym typeface="Arial Unicode"/>
              </a:rPr>
              <a:t>Our solution:</a:t>
            </a:r>
          </a:p>
          <a:p>
            <a:pPr algn="l" marL="553341" indent="-276671" lvl="1">
              <a:lnSpc>
                <a:spcPts val="3585"/>
              </a:lnSpc>
              <a:buFont typeface="Arial"/>
              <a:buChar char="•"/>
            </a:pPr>
            <a:r>
              <a:rPr lang="en-US" sz="2562">
                <a:solidFill>
                  <a:srgbClr val="FFFFFF"/>
                </a:solidFill>
                <a:latin typeface="Arial Unicode"/>
                <a:ea typeface="Arial Unicode"/>
                <a:cs typeface="Arial Unicode"/>
                <a:sym typeface="Arial Unicode"/>
              </a:rPr>
              <a:t>Detects crop diseases using uploaded photos</a:t>
            </a:r>
          </a:p>
          <a:p>
            <a:pPr algn="l" marL="553341" indent="-276671" lvl="1">
              <a:lnSpc>
                <a:spcPts val="3585"/>
              </a:lnSpc>
              <a:buFont typeface="Arial"/>
              <a:buChar char="•"/>
            </a:pPr>
            <a:r>
              <a:rPr lang="en-US" sz="2562">
                <a:solidFill>
                  <a:srgbClr val="FFFFFF"/>
                </a:solidFill>
                <a:latin typeface="Arial Unicode"/>
                <a:ea typeface="Arial Unicode"/>
                <a:cs typeface="Arial Unicode"/>
                <a:sym typeface="Arial Unicode"/>
              </a:rPr>
              <a:t>Provides treatment guidance in local languages</a:t>
            </a:r>
          </a:p>
          <a:p>
            <a:pPr algn="l" marL="553341" indent="-276671" lvl="1">
              <a:lnSpc>
                <a:spcPts val="3585"/>
              </a:lnSpc>
              <a:buFont typeface="Arial"/>
              <a:buChar char="•"/>
            </a:pPr>
            <a:r>
              <a:rPr lang="en-US" sz="2562">
                <a:solidFill>
                  <a:srgbClr val="FFFFFF"/>
                </a:solidFill>
                <a:latin typeface="Arial Unicode"/>
                <a:ea typeface="Arial Unicode"/>
                <a:cs typeface="Arial Unicode"/>
                <a:sym typeface="Arial Unicode"/>
              </a:rPr>
              <a:t>Offers location-based recommendations</a:t>
            </a:r>
          </a:p>
          <a:p>
            <a:pPr algn="l" marL="553341" indent="-276671" lvl="1">
              <a:lnSpc>
                <a:spcPts val="3585"/>
              </a:lnSpc>
              <a:buFont typeface="Arial"/>
              <a:buChar char="•"/>
            </a:pPr>
            <a:r>
              <a:rPr lang="en-US" sz="2562">
                <a:solidFill>
                  <a:srgbClr val="FFFFFF"/>
                </a:solidFill>
                <a:latin typeface="Arial Unicode"/>
                <a:ea typeface="Arial Unicode"/>
                <a:cs typeface="Arial Unicode"/>
                <a:sym typeface="Arial Unicode"/>
              </a:rPr>
              <a:t>Generates a structured 7-day recovery plan</a:t>
            </a:r>
          </a:p>
          <a:p>
            <a:pPr algn="l">
              <a:lnSpc>
                <a:spcPts val="3585"/>
              </a:lnSpc>
            </a:pPr>
            <a:r>
              <a:rPr lang="en-US" sz="2562">
                <a:solidFill>
                  <a:srgbClr val="FFFFFF"/>
                </a:solidFill>
                <a:latin typeface="Arial Unicode"/>
                <a:ea typeface="Arial Unicode"/>
                <a:cs typeface="Arial Unicode"/>
                <a:sym typeface="Arial Unicode"/>
              </a:rPr>
              <a:t>This system acts as a digital agricultural expert accessible anytime through a smartphone.</a:t>
            </a:r>
          </a:p>
          <a:p>
            <a:pPr algn="l">
              <a:lnSpc>
                <a:spcPts val="5011"/>
              </a:lnSpc>
            </a:pPr>
          </a:p>
        </p:txBody>
      </p:sp>
      <p:grpSp>
        <p:nvGrpSpPr>
          <p:cNvPr name="Group 9" id="9"/>
          <p:cNvGrpSpPr/>
          <p:nvPr/>
        </p:nvGrpSpPr>
        <p:grpSpPr>
          <a:xfrm rot="0">
            <a:off x="14006480" y="6474398"/>
            <a:ext cx="6005421" cy="5896232"/>
            <a:chOff x="0" y="0"/>
            <a:chExt cx="8007228" cy="7861642"/>
          </a:xfrm>
        </p:grpSpPr>
        <p:sp>
          <p:nvSpPr>
            <p:cNvPr name="Freeform 10" id="10"/>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3">
                <a:alphaModFix amt="32999"/>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5">
                <a:alphaModFix amt="32999"/>
                <a:extLst>
                  <a:ext uri="{96DAC541-7B7A-43D3-8B79-37D633B846F1}">
                    <asvg:svgBlip xmlns:asvg="http://schemas.microsoft.com/office/drawing/2016/SVG/main" r:embed="rId6"/>
                  </a:ext>
                </a:extLst>
              </a:blip>
              <a:stretch>
                <a:fillRect l="0" t="0" r="0" b="0"/>
              </a:stretch>
            </a:blipFill>
          </p:spPr>
        </p:sp>
      </p:grpSp>
      <p:sp>
        <p:nvSpPr>
          <p:cNvPr name="Freeform 12" id="12"/>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14000"/>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false" flipV="false" rot="-10800000">
            <a:off x="14173200" y="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TextBox 4" id="4"/>
          <p:cNvSpPr txBox="true"/>
          <p:nvPr/>
        </p:nvSpPr>
        <p:spPr>
          <a:xfrm rot="0">
            <a:off x="17526257" y="9533677"/>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03</a:t>
            </a:r>
          </a:p>
        </p:txBody>
      </p:sp>
      <p:sp>
        <p:nvSpPr>
          <p:cNvPr name="TextBox 5" id="5"/>
          <p:cNvSpPr txBox="true"/>
          <p:nvPr/>
        </p:nvSpPr>
        <p:spPr>
          <a:xfrm rot="0">
            <a:off x="6902425" y="1107234"/>
            <a:ext cx="4839891" cy="623617"/>
          </a:xfrm>
          <a:prstGeom prst="rect">
            <a:avLst/>
          </a:prstGeom>
        </p:spPr>
        <p:txBody>
          <a:bodyPr anchor="t" rtlCol="false" tIns="0" lIns="0" bIns="0" rIns="0">
            <a:spAutoFit/>
          </a:bodyPr>
          <a:lstStyle/>
          <a:p>
            <a:pPr algn="l">
              <a:lnSpc>
                <a:spcPts val="5001"/>
              </a:lnSpc>
            </a:pPr>
            <a:r>
              <a:rPr lang="en-US" sz="3571">
                <a:solidFill>
                  <a:srgbClr val="1F77D9"/>
                </a:solidFill>
                <a:latin typeface="Intro"/>
                <a:ea typeface="Intro"/>
                <a:cs typeface="Intro"/>
                <a:sym typeface="Intro"/>
              </a:rPr>
              <a:t>Flow of Solution</a:t>
            </a:r>
          </a:p>
        </p:txBody>
      </p:sp>
      <p:sp>
        <p:nvSpPr>
          <p:cNvPr name="TextBox 6" id="6"/>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Freeform 7" id="7"/>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956954" y="2060015"/>
            <a:ext cx="14374092" cy="3873222"/>
          </a:xfrm>
          <a:prstGeom prst="rect">
            <a:avLst/>
          </a:prstGeom>
        </p:spPr>
        <p:txBody>
          <a:bodyPr anchor="t" rtlCol="false" tIns="0" lIns="0" bIns="0" rIns="0">
            <a:spAutoFit/>
          </a:bodyPr>
          <a:lstStyle/>
          <a:p>
            <a:pPr algn="l">
              <a:lnSpc>
                <a:spcPts val="3732"/>
              </a:lnSpc>
            </a:pPr>
            <a:r>
              <a:rPr lang="en-US" sz="2668">
                <a:solidFill>
                  <a:srgbClr val="FFFFFF"/>
                </a:solidFill>
                <a:latin typeface="Intro"/>
                <a:ea typeface="Intro"/>
                <a:cs typeface="Intro"/>
                <a:sym typeface="Intro"/>
              </a:rPr>
              <a:t>The solution follows a structured workflow:</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Farmer opens the web application</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Uploads image of diseased crop</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System detects location and environment</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AI analyzes image and identifies disease/pest</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Weather and crop database are checked</a:t>
            </a:r>
          </a:p>
          <a:p>
            <a:pPr algn="l" marL="1195230" indent="-398410" lvl="2">
              <a:lnSpc>
                <a:spcPts val="3872"/>
              </a:lnSpc>
              <a:buFont typeface="Arial"/>
              <a:buChar char="⚬"/>
            </a:pPr>
            <a:r>
              <a:rPr lang="en-US" sz="2768">
                <a:solidFill>
                  <a:srgbClr val="FFFFFF"/>
                </a:solidFill>
                <a:latin typeface="Arial Unicode"/>
                <a:ea typeface="Arial Unicode"/>
                <a:cs typeface="Arial Unicode"/>
                <a:sym typeface="Arial Unicode"/>
              </a:rPr>
              <a:t>Treatment and pesticide recommendations are generated</a:t>
            </a:r>
          </a:p>
          <a:p>
            <a:pPr algn="l">
              <a:lnSpc>
                <a:spcPts val="4015"/>
              </a:lnSpc>
            </a:pPr>
          </a:p>
        </p:txBody>
      </p:sp>
      <p:sp>
        <p:nvSpPr>
          <p:cNvPr name="TextBox 9" id="9"/>
          <p:cNvSpPr txBox="true"/>
          <p:nvPr/>
        </p:nvSpPr>
        <p:spPr>
          <a:xfrm rot="0">
            <a:off x="1956954" y="5560975"/>
            <a:ext cx="14374092" cy="3811625"/>
          </a:xfrm>
          <a:prstGeom prst="rect">
            <a:avLst/>
          </a:prstGeom>
        </p:spPr>
        <p:txBody>
          <a:bodyPr anchor="t" rtlCol="false" tIns="0" lIns="0" bIns="0" rIns="0">
            <a:spAutoFit/>
          </a:bodyPr>
          <a:lstStyle/>
          <a:p>
            <a:pPr algn="l">
              <a:lnSpc>
                <a:spcPts val="3732"/>
              </a:lnSpc>
            </a:pPr>
            <a:r>
              <a:rPr lang="en-US" sz="2668">
                <a:solidFill>
                  <a:srgbClr val="FFFFFF"/>
                </a:solidFill>
                <a:latin typeface="Intro"/>
                <a:ea typeface="Intro"/>
                <a:cs typeface="Intro"/>
                <a:sym typeface="Intro"/>
              </a:rPr>
              <a:t>The farmer reCIVES:</a:t>
            </a:r>
          </a:p>
          <a:p>
            <a:pPr algn="l" marL="597615" indent="-298807" lvl="1">
              <a:lnSpc>
                <a:spcPts val="3872"/>
              </a:lnSpc>
              <a:buFont typeface="Arial"/>
              <a:buChar char="•"/>
            </a:pPr>
            <a:r>
              <a:rPr lang="en-US" sz="2768">
                <a:solidFill>
                  <a:srgbClr val="FFFFFF"/>
                </a:solidFill>
                <a:latin typeface="Arial Unicode"/>
                <a:ea typeface="Arial Unicode"/>
                <a:cs typeface="Arial Unicode"/>
                <a:sym typeface="Arial Unicode"/>
              </a:rPr>
              <a:t>Disease name</a:t>
            </a:r>
          </a:p>
          <a:p>
            <a:pPr algn="l" marL="597615" indent="-298807" lvl="1">
              <a:lnSpc>
                <a:spcPts val="3872"/>
              </a:lnSpc>
              <a:buFont typeface="Arial"/>
              <a:buChar char="•"/>
            </a:pPr>
            <a:r>
              <a:rPr lang="en-US" sz="2768">
                <a:solidFill>
                  <a:srgbClr val="FFFFFF"/>
                </a:solidFill>
                <a:latin typeface="Arial Unicode"/>
                <a:ea typeface="Arial Unicode"/>
                <a:cs typeface="Arial Unicode"/>
                <a:sym typeface="Arial Unicode"/>
              </a:rPr>
              <a:t>Recommended cure</a:t>
            </a:r>
          </a:p>
          <a:p>
            <a:pPr algn="l" marL="597615" indent="-298807" lvl="1">
              <a:lnSpc>
                <a:spcPts val="3872"/>
              </a:lnSpc>
              <a:buFont typeface="Arial"/>
              <a:buChar char="•"/>
            </a:pPr>
            <a:r>
              <a:rPr lang="en-US" sz="2768">
                <a:solidFill>
                  <a:srgbClr val="FFFFFF"/>
                </a:solidFill>
                <a:latin typeface="Arial Unicode"/>
                <a:ea typeface="Arial Unicode"/>
                <a:cs typeface="Arial Unicode"/>
                <a:sym typeface="Arial Unicode"/>
              </a:rPr>
              <a:t>Exact dosage instructions</a:t>
            </a:r>
          </a:p>
          <a:p>
            <a:pPr algn="l" marL="597615" indent="-298807" lvl="1">
              <a:lnSpc>
                <a:spcPts val="3872"/>
              </a:lnSpc>
              <a:buFont typeface="Arial"/>
              <a:buChar char="•"/>
            </a:pPr>
            <a:r>
              <a:rPr lang="en-US" sz="2768">
                <a:solidFill>
                  <a:srgbClr val="FFFFFF"/>
                </a:solidFill>
                <a:latin typeface="Arial Unicode"/>
                <a:ea typeface="Arial Unicode"/>
                <a:cs typeface="Arial Unicode"/>
                <a:sym typeface="Arial Unicode"/>
              </a:rPr>
              <a:t>A structured 7-day action plan</a:t>
            </a:r>
          </a:p>
          <a:p>
            <a:pPr algn="l" marL="597615" indent="-298807" lvl="1">
              <a:lnSpc>
                <a:spcPts val="3872"/>
              </a:lnSpc>
              <a:buFont typeface="Arial"/>
              <a:buChar char="•"/>
            </a:pPr>
            <a:r>
              <a:rPr lang="en-US" sz="2768">
                <a:solidFill>
                  <a:srgbClr val="FFFFFF"/>
                </a:solidFill>
                <a:latin typeface="Arial Unicode"/>
                <a:ea typeface="Arial Unicode"/>
                <a:cs typeface="Arial Unicode"/>
                <a:sym typeface="Arial Unicode"/>
              </a:rPr>
              <a:t>Voice and text guidance in the local language</a:t>
            </a:r>
          </a:p>
          <a:p>
            <a:pPr algn="l">
              <a:lnSpc>
                <a:spcPts val="3872"/>
              </a:lnSpc>
            </a:pPr>
            <a:r>
              <a:rPr lang="en-US" sz="2768">
                <a:solidFill>
                  <a:srgbClr val="FFFFFF"/>
                </a:solidFill>
                <a:latin typeface="Arial Unicode"/>
                <a:ea typeface="Arial Unicode"/>
                <a:cs typeface="Arial Unicode"/>
                <a:sym typeface="Arial Unicode"/>
              </a:rPr>
              <a:t>This ensures clarity, accessibility, and practical execution.</a:t>
            </a:r>
          </a:p>
          <a:p>
            <a:pPr algn="l">
              <a:lnSpc>
                <a:spcPts val="3455"/>
              </a:lnSpc>
            </a:pPr>
          </a:p>
        </p:txBody>
      </p:sp>
      <p:grpSp>
        <p:nvGrpSpPr>
          <p:cNvPr name="Group 10" id="10"/>
          <p:cNvGrpSpPr/>
          <p:nvPr/>
        </p:nvGrpSpPr>
        <p:grpSpPr>
          <a:xfrm rot="0">
            <a:off x="14006480" y="6474398"/>
            <a:ext cx="6005421" cy="5896232"/>
            <a:chOff x="0" y="0"/>
            <a:chExt cx="8007228" cy="7861642"/>
          </a:xfrm>
        </p:grpSpPr>
        <p:sp>
          <p:nvSpPr>
            <p:cNvPr name="Freeform 11" id="11"/>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5">
                <a:alphaModFix amt="32999"/>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7">
                <a:alphaModFix amt="32999"/>
                <a:extLst>
                  <a:ext uri="{96DAC541-7B7A-43D3-8B79-37D633B846F1}">
                    <asvg:svgBlip xmlns:asvg="http://schemas.microsoft.com/office/drawing/2016/SVG/main" r:embed="rId8"/>
                  </a:ext>
                </a:extLst>
              </a:blip>
              <a:stretch>
                <a:fillRect l="0" t="0" r="0" b="0"/>
              </a:stretch>
            </a:blipFill>
          </p:spPr>
        </p:sp>
      </p:grpSp>
      <p:sp>
        <p:nvSpPr>
          <p:cNvPr name="Freeform 13" id="13"/>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alphaModFix amt="14000"/>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false" flipV="false" rot="-10800000">
            <a:off x="14173200" y="-442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Freeform 4" id="4"/>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aphicFrame>
        <p:nvGraphicFramePr>
          <p:cNvPr name="Object 5" id="5"/>
          <p:cNvGraphicFramePr/>
          <p:nvPr/>
        </p:nvGraphicFramePr>
        <p:xfrm>
          <a:off x="1483712" y="2892188"/>
          <a:ext cx="3771900" cy="3771900"/>
        </p:xfrm>
        <a:graphic>
          <a:graphicData uri="http://schemas.openxmlformats.org/presentationml/2006/ole">
            <p:oleObj imgW="4521200" imgH="4521200" r:id="rId6" progId="Excel.Sheet.12" name="Worksheet">
              <p:embed/>
              <p:pic>
                <p:nvPicPr>
                  <p:cNvPr name="" id="0"/>
                  <p:cNvPicPr/>
                  <p:nvPr/>
                </p:nvPicPr>
                <p:blipFill>
                  <a:blip r:embed="rId5"/>
                  <a:stretch>
                    <a:fillRect/>
                  </a:stretch>
                </p:blipFill>
                <p:spPr>
                  <a:xfrm>
                    <a:off x="1270000" y="1270000"/>
                    <a:ext cx="1270000" cy="1270000"/>
                  </a:xfrm>
                  <a:prstGeom prst="rect"/>
                </p:spPr>
              </p:pic>
            </p:oleObj>
          </a:graphicData>
        </a:graphic>
      </p:graphicFrame>
      <p:sp>
        <p:nvSpPr>
          <p:cNvPr name="TextBox 6" id="6"/>
          <p:cNvSpPr txBox="true"/>
          <p:nvPr/>
        </p:nvSpPr>
        <p:spPr>
          <a:xfrm rot="0">
            <a:off x="17560871" y="9707413"/>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04</a:t>
            </a:r>
          </a:p>
        </p:txBody>
      </p:sp>
      <p:sp>
        <p:nvSpPr>
          <p:cNvPr name="TextBox 7" id="7"/>
          <p:cNvSpPr txBox="true"/>
          <p:nvPr/>
        </p:nvSpPr>
        <p:spPr>
          <a:xfrm rot="0">
            <a:off x="6355223" y="1145334"/>
            <a:ext cx="5687911" cy="583559"/>
          </a:xfrm>
          <a:prstGeom prst="rect">
            <a:avLst/>
          </a:prstGeom>
        </p:spPr>
        <p:txBody>
          <a:bodyPr anchor="t" rtlCol="false" tIns="0" lIns="0" bIns="0" rIns="0">
            <a:spAutoFit/>
          </a:bodyPr>
          <a:lstStyle/>
          <a:p>
            <a:pPr algn="l">
              <a:lnSpc>
                <a:spcPts val="4572"/>
              </a:lnSpc>
            </a:pPr>
            <a:r>
              <a:rPr lang="en-US" b="true" sz="3265" spc="-38">
                <a:solidFill>
                  <a:srgbClr val="1F77D9"/>
                </a:solidFill>
                <a:latin typeface="Montserrat Bold"/>
                <a:ea typeface="Montserrat Bold"/>
                <a:cs typeface="Montserrat Bold"/>
                <a:sym typeface="Montserrat Bold"/>
              </a:rPr>
              <a:t>TECH STACK &amp; APPROACH</a:t>
            </a:r>
          </a:p>
        </p:txBody>
      </p:sp>
      <p:sp>
        <p:nvSpPr>
          <p:cNvPr name="TextBox 8" id="8"/>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TextBox 9" id="9"/>
          <p:cNvSpPr txBox="true"/>
          <p:nvPr/>
        </p:nvSpPr>
        <p:spPr>
          <a:xfrm rot="0">
            <a:off x="1636280" y="6160239"/>
            <a:ext cx="13503641" cy="3460133"/>
          </a:xfrm>
          <a:prstGeom prst="rect">
            <a:avLst/>
          </a:prstGeom>
        </p:spPr>
        <p:txBody>
          <a:bodyPr anchor="t" rtlCol="false" tIns="0" lIns="0" bIns="0" rIns="0">
            <a:spAutoFit/>
          </a:bodyPr>
          <a:lstStyle/>
          <a:p>
            <a:pPr algn="l">
              <a:lnSpc>
                <a:spcPts val="3689"/>
              </a:lnSpc>
            </a:pPr>
            <a:r>
              <a:rPr lang="en-US" sz="2636">
                <a:solidFill>
                  <a:srgbClr val="FFFFFF"/>
                </a:solidFill>
                <a:latin typeface="Intro"/>
                <a:ea typeface="Intro"/>
                <a:cs typeface="Intro"/>
                <a:sym typeface="Intro"/>
              </a:rPr>
              <a:t>Approach</a:t>
            </a:r>
          </a:p>
          <a:p>
            <a:pPr algn="l">
              <a:lnSpc>
                <a:spcPts val="3409"/>
              </a:lnSpc>
            </a:pPr>
            <a:r>
              <a:rPr lang="en-US" sz="2436">
                <a:solidFill>
                  <a:srgbClr val="FFFFFF"/>
                </a:solidFill>
                <a:latin typeface="Arial Unicode"/>
                <a:ea typeface="Arial Unicode"/>
                <a:cs typeface="Arial Unicode"/>
                <a:sym typeface="Arial Unicode"/>
              </a:rPr>
              <a:t>We use a micro-service architecture to ensure scalability and performance:</a:t>
            </a:r>
          </a:p>
          <a:p>
            <a:pPr algn="l" marL="526148" indent="-263074" lvl="1">
              <a:lnSpc>
                <a:spcPts val="3409"/>
              </a:lnSpc>
              <a:buFont typeface="Arial"/>
              <a:buChar char="•"/>
            </a:pPr>
            <a:r>
              <a:rPr lang="en-US" sz="2436">
                <a:solidFill>
                  <a:srgbClr val="FFFFFF"/>
                </a:solidFill>
                <a:latin typeface="Arial Unicode"/>
                <a:ea typeface="Arial Unicode"/>
                <a:cs typeface="Arial Unicode"/>
                <a:sym typeface="Arial Unicode"/>
              </a:rPr>
              <a:t>React handles the user interface and dashboard.</a:t>
            </a:r>
          </a:p>
          <a:p>
            <a:pPr algn="l" marL="526148" indent="-263074" lvl="1">
              <a:lnSpc>
                <a:spcPts val="3409"/>
              </a:lnSpc>
              <a:buFont typeface="Arial"/>
              <a:buChar char="•"/>
            </a:pPr>
            <a:r>
              <a:rPr lang="en-US" sz="2436">
                <a:solidFill>
                  <a:srgbClr val="FFFFFF"/>
                </a:solidFill>
                <a:latin typeface="Arial Unicode"/>
                <a:ea typeface="Arial Unicode"/>
                <a:cs typeface="Arial Unicode"/>
                <a:sym typeface="Arial Unicode"/>
              </a:rPr>
              <a:t>Node.js manages API routing and request handling.</a:t>
            </a:r>
          </a:p>
          <a:p>
            <a:pPr algn="l" marL="526148" indent="-263074" lvl="1">
              <a:lnSpc>
                <a:spcPts val="3409"/>
              </a:lnSpc>
              <a:buFont typeface="Arial"/>
              <a:buChar char="•"/>
            </a:pPr>
            <a:r>
              <a:rPr lang="en-US" sz="2436">
                <a:solidFill>
                  <a:srgbClr val="FFFFFF"/>
                </a:solidFill>
                <a:latin typeface="Arial Unicode"/>
                <a:ea typeface="Arial Unicode"/>
                <a:cs typeface="Arial Unicode"/>
                <a:sym typeface="Arial Unicode"/>
              </a:rPr>
              <a:t>FastAPI (Python) processes AI-based disease detection and predictions.</a:t>
            </a:r>
          </a:p>
          <a:p>
            <a:pPr algn="l" marL="526148" indent="-263074" lvl="1">
              <a:lnSpc>
                <a:spcPts val="3409"/>
              </a:lnSpc>
              <a:buFont typeface="Arial"/>
              <a:buChar char="•"/>
            </a:pPr>
            <a:r>
              <a:rPr lang="en-US" sz="2436">
                <a:solidFill>
                  <a:srgbClr val="FFFFFF"/>
                </a:solidFill>
                <a:latin typeface="Arial Unicode"/>
                <a:ea typeface="Arial Unicode"/>
                <a:cs typeface="Arial Unicode"/>
                <a:sym typeface="Arial Unicode"/>
              </a:rPr>
              <a:t>PostgreSQL securely stores farmer data, crop history, and treatment records.</a:t>
            </a:r>
          </a:p>
          <a:p>
            <a:pPr algn="l">
              <a:lnSpc>
                <a:spcPts val="3409"/>
              </a:lnSpc>
            </a:pPr>
            <a:r>
              <a:rPr lang="en-US" sz="2436">
                <a:solidFill>
                  <a:srgbClr val="FFFFFF"/>
                </a:solidFill>
                <a:latin typeface="Arial Unicode"/>
                <a:ea typeface="Arial Unicode"/>
                <a:cs typeface="Arial Unicode"/>
                <a:sym typeface="Arial Unicode"/>
              </a:rPr>
              <a:t>This modular structure allows independent scaling of AI services and backend operations.</a:t>
            </a:r>
          </a:p>
          <a:p>
            <a:pPr algn="l">
              <a:lnSpc>
                <a:spcPts val="3409"/>
              </a:lnSpc>
            </a:pPr>
          </a:p>
        </p:txBody>
      </p:sp>
      <p:sp>
        <p:nvSpPr>
          <p:cNvPr name="TextBox 10" id="10"/>
          <p:cNvSpPr txBox="true"/>
          <p:nvPr/>
        </p:nvSpPr>
        <p:spPr>
          <a:xfrm rot="0">
            <a:off x="1028700" y="2149697"/>
            <a:ext cx="4022675" cy="498674"/>
          </a:xfrm>
          <a:prstGeom prst="rect">
            <a:avLst/>
          </a:prstGeom>
        </p:spPr>
        <p:txBody>
          <a:bodyPr anchor="t" rtlCol="false" tIns="0" lIns="0" bIns="0" rIns="0">
            <a:spAutoFit/>
          </a:bodyPr>
          <a:lstStyle/>
          <a:p>
            <a:pPr algn="ctr">
              <a:lnSpc>
                <a:spcPts val="4015"/>
              </a:lnSpc>
              <a:spcBef>
                <a:spcPct val="0"/>
              </a:spcBef>
            </a:pPr>
            <a:r>
              <a:rPr lang="en-US" sz="2868">
                <a:solidFill>
                  <a:srgbClr val="FFFFFF"/>
                </a:solidFill>
                <a:latin typeface="Intro"/>
                <a:ea typeface="Intro"/>
                <a:cs typeface="Intro"/>
                <a:sym typeface="Intro"/>
              </a:rPr>
              <a:t>Technology Stack:</a:t>
            </a:r>
          </a:p>
        </p:txBody>
      </p:sp>
      <p:grpSp>
        <p:nvGrpSpPr>
          <p:cNvPr name="Group 11" id="11"/>
          <p:cNvGrpSpPr/>
          <p:nvPr/>
        </p:nvGrpSpPr>
        <p:grpSpPr>
          <a:xfrm rot="0">
            <a:off x="14006480" y="6474398"/>
            <a:ext cx="6005421" cy="5896232"/>
            <a:chOff x="0" y="0"/>
            <a:chExt cx="8007228" cy="7861642"/>
          </a:xfrm>
        </p:grpSpPr>
        <p:sp>
          <p:nvSpPr>
            <p:cNvPr name="Freeform 12" id="12"/>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7">
                <a:alphaModFix amt="32999"/>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9">
                <a:alphaModFix amt="32999"/>
                <a:extLst>
                  <a:ext uri="{96DAC541-7B7A-43D3-8B79-37D633B846F1}">
                    <asvg:svgBlip xmlns:asvg="http://schemas.microsoft.com/office/drawing/2016/SVG/main" r:embed="rId10"/>
                  </a:ext>
                </a:extLst>
              </a:blip>
              <a:stretch>
                <a:fillRect l="0" t="0" r="0" b="0"/>
              </a:stretch>
            </a:blipFill>
          </p:spPr>
        </p:sp>
      </p:grpSp>
      <p:sp>
        <p:nvSpPr>
          <p:cNvPr name="Freeform 14" id="14"/>
          <p:cNvSpPr/>
          <p:nvPr/>
        </p:nvSpPr>
        <p:spPr>
          <a:xfrm flipH="false" flipV="false" rot="-10800000">
            <a:off x="14173200" y="-442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5" id="15"/>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TextBox 4" id="4"/>
          <p:cNvSpPr txBox="true"/>
          <p:nvPr/>
        </p:nvSpPr>
        <p:spPr>
          <a:xfrm rot="0">
            <a:off x="17446323" y="9406090"/>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05</a:t>
            </a:r>
          </a:p>
        </p:txBody>
      </p:sp>
      <p:sp>
        <p:nvSpPr>
          <p:cNvPr name="TextBox 5" id="5"/>
          <p:cNvSpPr txBox="true"/>
          <p:nvPr/>
        </p:nvSpPr>
        <p:spPr>
          <a:xfrm rot="0">
            <a:off x="4929064" y="1347473"/>
            <a:ext cx="7480354" cy="600037"/>
          </a:xfrm>
          <a:prstGeom prst="rect">
            <a:avLst/>
          </a:prstGeom>
        </p:spPr>
        <p:txBody>
          <a:bodyPr anchor="t" rtlCol="false" tIns="0" lIns="0" bIns="0" rIns="0">
            <a:spAutoFit/>
          </a:bodyPr>
          <a:lstStyle/>
          <a:p>
            <a:pPr algn="l">
              <a:lnSpc>
                <a:spcPts val="4287"/>
              </a:lnSpc>
            </a:pPr>
            <a:r>
              <a:rPr lang="en-US" sz="3062">
                <a:solidFill>
                  <a:srgbClr val="4483F8"/>
                </a:solidFill>
                <a:latin typeface="Intro"/>
                <a:ea typeface="Intro"/>
                <a:cs typeface="Intro"/>
                <a:sym typeface="Intro"/>
              </a:rPr>
              <a:t>UNIQUENESS &amp; INNOVATION FACTOR</a:t>
            </a:r>
          </a:p>
        </p:txBody>
      </p:sp>
      <p:sp>
        <p:nvSpPr>
          <p:cNvPr name="TextBox 6" id="6"/>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TextBox 7" id="7"/>
          <p:cNvSpPr txBox="true"/>
          <p:nvPr/>
        </p:nvSpPr>
        <p:spPr>
          <a:xfrm rot="0">
            <a:off x="1223515" y="2305404"/>
            <a:ext cx="17259300" cy="6742792"/>
          </a:xfrm>
          <a:prstGeom prst="rect">
            <a:avLst/>
          </a:prstGeom>
        </p:spPr>
        <p:txBody>
          <a:bodyPr anchor="t" rtlCol="false" tIns="0" lIns="0" bIns="0" rIns="0">
            <a:spAutoFit/>
          </a:bodyPr>
          <a:lstStyle/>
          <a:p>
            <a:pPr algn="l">
              <a:lnSpc>
                <a:spcPts val="3872"/>
              </a:lnSpc>
            </a:pPr>
            <a:r>
              <a:rPr lang="en-US" sz="2768">
                <a:solidFill>
                  <a:srgbClr val="FFFFFF"/>
                </a:solidFill>
                <a:latin typeface="Georgia Pro"/>
                <a:ea typeface="Georgia Pro"/>
                <a:cs typeface="Georgia Pro"/>
                <a:sym typeface="Georgia Pro"/>
              </a:rPr>
              <a:t>AgroGuard AI stands out due to the integration of multiple advanced features into one unified platform.</a:t>
            </a:r>
          </a:p>
          <a:p>
            <a:pPr algn="l">
              <a:lnSpc>
                <a:spcPts val="3592"/>
              </a:lnSpc>
            </a:pPr>
          </a:p>
          <a:p>
            <a:pPr algn="l">
              <a:lnSpc>
                <a:spcPts val="3592"/>
              </a:lnSpc>
            </a:pPr>
            <a:r>
              <a:rPr lang="en-US" sz="2568">
                <a:solidFill>
                  <a:srgbClr val="FFFFFF"/>
                </a:solidFill>
                <a:latin typeface="Intro"/>
                <a:ea typeface="Intro"/>
                <a:cs typeface="Intro"/>
                <a:sym typeface="Intro"/>
              </a:rPr>
              <a:t>Key innovations include:</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AI-based crop disease detection</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Support for local Indian languages</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Voice and text-based output</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Location-specific treatment recommendations</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Structured 7-day recovery action plan</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Disease history tracking for farmers</a:t>
            </a:r>
          </a:p>
          <a:p>
            <a:pPr algn="l" marL="554436" indent="-277218" lvl="1">
              <a:lnSpc>
                <a:spcPts val="3592"/>
              </a:lnSpc>
              <a:buFont typeface="Arial"/>
              <a:buChar char="•"/>
            </a:pPr>
            <a:r>
              <a:rPr lang="en-US" sz="2568">
                <a:solidFill>
                  <a:srgbClr val="FFFFFF"/>
                </a:solidFill>
                <a:latin typeface="Arial Unicode"/>
                <a:ea typeface="Arial Unicode"/>
                <a:cs typeface="Arial Unicode"/>
                <a:sym typeface="Arial Unicode"/>
              </a:rPr>
              <a:t>Low-bandwidth optimization for rural areas</a:t>
            </a:r>
          </a:p>
          <a:p>
            <a:pPr algn="l">
              <a:lnSpc>
                <a:spcPts val="3592"/>
              </a:lnSpc>
            </a:pPr>
          </a:p>
          <a:p>
            <a:pPr algn="l">
              <a:lnSpc>
                <a:spcPts val="3592"/>
              </a:lnSpc>
            </a:pPr>
          </a:p>
          <a:p>
            <a:pPr algn="l">
              <a:lnSpc>
                <a:spcPts val="3592"/>
              </a:lnSpc>
            </a:pPr>
            <a:r>
              <a:rPr lang="en-US" sz="2568">
                <a:solidFill>
                  <a:srgbClr val="FFFFFF"/>
                </a:solidFill>
                <a:latin typeface="Arial Unicode"/>
                <a:ea typeface="Arial Unicode"/>
                <a:cs typeface="Arial Unicode"/>
                <a:sym typeface="Arial Unicode"/>
              </a:rPr>
              <a:t>Unlike traditional agriculture apps that only provide general information, our solution delivers personalized, intelligent, and location-aware guidance.</a:t>
            </a:r>
          </a:p>
          <a:p>
            <a:pPr algn="l">
              <a:lnSpc>
                <a:spcPts val="3595"/>
              </a:lnSpc>
            </a:pPr>
          </a:p>
        </p:txBody>
      </p:sp>
      <p:grpSp>
        <p:nvGrpSpPr>
          <p:cNvPr name="Group 8" id="8"/>
          <p:cNvGrpSpPr/>
          <p:nvPr/>
        </p:nvGrpSpPr>
        <p:grpSpPr>
          <a:xfrm rot="0">
            <a:off x="14006480" y="6474398"/>
            <a:ext cx="6005421" cy="5896232"/>
            <a:chOff x="0" y="0"/>
            <a:chExt cx="8007228" cy="7861642"/>
          </a:xfrm>
        </p:grpSpPr>
        <p:sp>
          <p:nvSpPr>
            <p:cNvPr name="Freeform 9" id="9"/>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3">
                <a:alphaModFix amt="32999"/>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5">
                <a:alphaModFix amt="32999"/>
                <a:extLst>
                  <a:ext uri="{96DAC541-7B7A-43D3-8B79-37D633B846F1}">
                    <asvg:svgBlip xmlns:asvg="http://schemas.microsoft.com/office/drawing/2016/SVG/main" r:embed="rId6"/>
                  </a:ext>
                </a:extLst>
              </a:blip>
              <a:stretch>
                <a:fillRect l="0" t="0" r="0" b="0"/>
              </a:stretch>
            </a:blipFill>
          </p:spPr>
        </p:sp>
      </p:grpSp>
      <p:sp>
        <p:nvSpPr>
          <p:cNvPr name="Freeform 11" id="11"/>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14000"/>
              <a:extLst>
                <a:ext uri="{96DAC541-7B7A-43D3-8B79-37D633B846F1}">
                  <asvg:svgBlip xmlns:asvg="http://schemas.microsoft.com/office/drawing/2016/SVG/main" r:embed="rId8"/>
                </a:ext>
              </a:extLst>
            </a:blip>
            <a:stretch>
              <a:fillRect l="0" t="0" r="0" b="0"/>
            </a:stretch>
          </a:blipFill>
        </p:spPr>
      </p:sp>
      <p:sp>
        <p:nvSpPr>
          <p:cNvPr name="Freeform 12" id="12"/>
          <p:cNvSpPr/>
          <p:nvPr/>
        </p:nvSpPr>
        <p:spPr>
          <a:xfrm flipH="false" flipV="false" rot="-10800000">
            <a:off x="14173200" y="-442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3" id="13"/>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TextBox 4" id="4"/>
          <p:cNvSpPr txBox="true"/>
          <p:nvPr/>
        </p:nvSpPr>
        <p:spPr>
          <a:xfrm rot="0">
            <a:off x="17259300" y="9457401"/>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06</a:t>
            </a:r>
          </a:p>
        </p:txBody>
      </p:sp>
      <p:sp>
        <p:nvSpPr>
          <p:cNvPr name="TextBox 5" id="5"/>
          <p:cNvSpPr txBox="true"/>
          <p:nvPr/>
        </p:nvSpPr>
        <p:spPr>
          <a:xfrm rot="0">
            <a:off x="6045232" y="1142619"/>
            <a:ext cx="5827547" cy="602704"/>
          </a:xfrm>
          <a:prstGeom prst="rect">
            <a:avLst/>
          </a:prstGeom>
        </p:spPr>
        <p:txBody>
          <a:bodyPr anchor="t" rtlCol="false" tIns="0" lIns="0" bIns="0" rIns="0">
            <a:spAutoFit/>
          </a:bodyPr>
          <a:lstStyle/>
          <a:p>
            <a:pPr algn="l">
              <a:lnSpc>
                <a:spcPts val="4485"/>
              </a:lnSpc>
            </a:pPr>
            <a:r>
              <a:rPr lang="en-US" sz="3204">
                <a:solidFill>
                  <a:srgbClr val="4483F8"/>
                </a:solidFill>
                <a:latin typeface="Intro"/>
                <a:ea typeface="Intro"/>
                <a:cs typeface="Intro"/>
                <a:sym typeface="Intro"/>
              </a:rPr>
              <a:t>Feasibility &amp; Challenges</a:t>
            </a:r>
          </a:p>
        </p:txBody>
      </p:sp>
      <p:sp>
        <p:nvSpPr>
          <p:cNvPr name="TextBox 6" id="6"/>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TextBox 7" id="7"/>
          <p:cNvSpPr txBox="true"/>
          <p:nvPr/>
        </p:nvSpPr>
        <p:spPr>
          <a:xfrm rot="0">
            <a:off x="1752437" y="1657373"/>
            <a:ext cx="15506863" cy="4366644"/>
          </a:xfrm>
          <a:prstGeom prst="rect">
            <a:avLst/>
          </a:prstGeom>
        </p:spPr>
        <p:txBody>
          <a:bodyPr anchor="t" rtlCol="false" tIns="0" lIns="0" bIns="0" rIns="0">
            <a:spAutoFit/>
          </a:bodyPr>
          <a:lstStyle/>
          <a:p>
            <a:pPr algn="l">
              <a:lnSpc>
                <a:spcPts val="4292"/>
              </a:lnSpc>
            </a:pPr>
            <a:r>
              <a:rPr lang="en-US" sz="3068">
                <a:solidFill>
                  <a:srgbClr val="FFFFFF"/>
                </a:solidFill>
                <a:latin typeface="Intro"/>
                <a:ea typeface="Intro"/>
                <a:cs typeface="Intro"/>
                <a:sym typeface="Intro"/>
              </a:rPr>
              <a:t>Feasibility:</a:t>
            </a:r>
          </a:p>
          <a:p>
            <a:pPr algn="l">
              <a:lnSpc>
                <a:spcPts val="4292"/>
              </a:lnSpc>
            </a:pPr>
            <a:r>
              <a:rPr lang="en-US" sz="3068">
                <a:solidFill>
                  <a:srgbClr val="FFFFFF"/>
                </a:solidFill>
                <a:latin typeface="Arial Unicode"/>
                <a:ea typeface="Arial Unicode"/>
                <a:cs typeface="Arial Unicode"/>
                <a:sym typeface="Arial Unicode"/>
              </a:rPr>
              <a:t>The system is highly feasible due to the use of modern web technologies and scalable cloud infrastructure.</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Built using widely adopted web technologies</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Accessible through any smartphone browser</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Cloud-based backend ensures scalability</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PostgreSQL enables structured and secure data storage</a:t>
            </a:r>
          </a:p>
          <a:p>
            <a:pPr algn="l">
              <a:lnSpc>
                <a:spcPts val="4715"/>
              </a:lnSpc>
            </a:pPr>
          </a:p>
        </p:txBody>
      </p:sp>
      <p:sp>
        <p:nvSpPr>
          <p:cNvPr name="TextBox 8" id="8"/>
          <p:cNvSpPr txBox="true"/>
          <p:nvPr/>
        </p:nvSpPr>
        <p:spPr>
          <a:xfrm rot="0">
            <a:off x="1752437" y="5598795"/>
            <a:ext cx="14705613" cy="3823719"/>
          </a:xfrm>
          <a:prstGeom prst="rect">
            <a:avLst/>
          </a:prstGeom>
        </p:spPr>
        <p:txBody>
          <a:bodyPr anchor="t" rtlCol="false" tIns="0" lIns="0" bIns="0" rIns="0">
            <a:spAutoFit/>
          </a:bodyPr>
          <a:lstStyle/>
          <a:p>
            <a:pPr algn="l">
              <a:lnSpc>
                <a:spcPts val="4292"/>
              </a:lnSpc>
            </a:pPr>
            <a:r>
              <a:rPr lang="en-US" sz="3068">
                <a:solidFill>
                  <a:srgbClr val="FFFFFF"/>
                </a:solidFill>
                <a:latin typeface="Intro"/>
                <a:ea typeface="Intro"/>
                <a:cs typeface="Intro"/>
                <a:sym typeface="Intro"/>
              </a:rPr>
              <a:t>Challenges</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Internet connectivity in remote rural regions</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Need for diverse and accurate training datasets</a:t>
            </a:r>
          </a:p>
          <a:p>
            <a:pPr algn="l" marL="662387" indent="-331193" lvl="1">
              <a:lnSpc>
                <a:spcPts val="4292"/>
              </a:lnSpc>
              <a:buFont typeface="Arial"/>
              <a:buChar char="•"/>
            </a:pPr>
            <a:r>
              <a:rPr lang="en-US" sz="3068">
                <a:solidFill>
                  <a:srgbClr val="FFFFFF"/>
                </a:solidFill>
                <a:latin typeface="Arial Unicode"/>
                <a:ea typeface="Arial Unicode"/>
                <a:cs typeface="Arial Unicode"/>
                <a:sym typeface="Arial Unicode"/>
              </a:rPr>
              <a:t>Farmer awareness and technology adoption</a:t>
            </a:r>
          </a:p>
          <a:p>
            <a:pPr algn="l">
              <a:lnSpc>
                <a:spcPts val="4292"/>
              </a:lnSpc>
            </a:pPr>
            <a:r>
              <a:rPr lang="en-US" sz="3068">
                <a:solidFill>
                  <a:srgbClr val="FFFFFF"/>
                </a:solidFill>
                <a:latin typeface="Arial Unicode"/>
                <a:ea typeface="Arial Unicode"/>
                <a:cs typeface="Arial Unicode"/>
                <a:sym typeface="Arial Unicode"/>
              </a:rPr>
              <a:t>These challenges can be addressed through offline optimization, dataset expansion, and farmer training initiatives.</a:t>
            </a:r>
          </a:p>
          <a:p>
            <a:pPr algn="l">
              <a:lnSpc>
                <a:spcPts val="4715"/>
              </a:lnSpc>
            </a:pPr>
          </a:p>
        </p:txBody>
      </p:sp>
      <p:grpSp>
        <p:nvGrpSpPr>
          <p:cNvPr name="Group 9" id="9"/>
          <p:cNvGrpSpPr/>
          <p:nvPr/>
        </p:nvGrpSpPr>
        <p:grpSpPr>
          <a:xfrm rot="0">
            <a:off x="14006480" y="6474398"/>
            <a:ext cx="6005421" cy="5896232"/>
            <a:chOff x="0" y="0"/>
            <a:chExt cx="8007228" cy="7861642"/>
          </a:xfrm>
        </p:grpSpPr>
        <p:sp>
          <p:nvSpPr>
            <p:cNvPr name="Freeform 10" id="10"/>
            <p:cNvSpPr/>
            <p:nvPr/>
          </p:nvSpPr>
          <p:spPr>
            <a:xfrm flipH="false" flipV="false" rot="0">
              <a:off x="1665983" y="1187621"/>
              <a:ext cx="5486400" cy="5486400"/>
            </a:xfrm>
            <a:custGeom>
              <a:avLst/>
              <a:gdLst/>
              <a:ahLst/>
              <a:cxnLst/>
              <a:rect r="r" b="b" t="t" l="l"/>
              <a:pathLst>
                <a:path h="5486400" w="5486400">
                  <a:moveTo>
                    <a:pt x="0" y="0"/>
                  </a:moveTo>
                  <a:lnTo>
                    <a:pt x="5486400" y="0"/>
                  </a:lnTo>
                  <a:lnTo>
                    <a:pt x="5486400" y="5486400"/>
                  </a:lnTo>
                  <a:lnTo>
                    <a:pt x="0" y="5486400"/>
                  </a:lnTo>
                  <a:lnTo>
                    <a:pt x="0" y="0"/>
                  </a:lnTo>
                  <a:close/>
                </a:path>
              </a:pathLst>
            </a:custGeom>
            <a:blipFill>
              <a:blip r:embed="rId3">
                <a:alphaModFix amt="32999"/>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0" y="0"/>
              <a:ext cx="8007228" cy="7861642"/>
            </a:xfrm>
            <a:custGeom>
              <a:avLst/>
              <a:gdLst/>
              <a:ahLst/>
              <a:cxnLst/>
              <a:rect r="r" b="b" t="t" l="l"/>
              <a:pathLst>
                <a:path h="7861642" w="8007228">
                  <a:moveTo>
                    <a:pt x="0" y="0"/>
                  </a:moveTo>
                  <a:lnTo>
                    <a:pt x="8007228" y="0"/>
                  </a:lnTo>
                  <a:lnTo>
                    <a:pt x="8007228" y="7861642"/>
                  </a:lnTo>
                  <a:lnTo>
                    <a:pt x="0" y="7861642"/>
                  </a:lnTo>
                  <a:lnTo>
                    <a:pt x="0" y="0"/>
                  </a:lnTo>
                  <a:close/>
                </a:path>
              </a:pathLst>
            </a:custGeom>
            <a:blipFill>
              <a:blip r:embed="rId5">
                <a:alphaModFix amt="32999"/>
                <a:extLst>
                  <a:ext uri="{96DAC541-7B7A-43D3-8B79-37D633B846F1}">
                    <asvg:svgBlip xmlns:asvg="http://schemas.microsoft.com/office/drawing/2016/SVG/main" r:embed="rId6"/>
                  </a:ext>
                </a:extLst>
              </a:blip>
              <a:stretch>
                <a:fillRect l="0" t="0" r="0" b="0"/>
              </a:stretch>
            </a:blipFill>
          </p:spPr>
        </p:sp>
      </p:grpSp>
      <p:sp>
        <p:nvSpPr>
          <p:cNvPr name="Freeform 12" id="12"/>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7">
              <a:alphaModFix amt="14000"/>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10800000">
            <a:off x="14173200" y="-442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4" id="14"/>
          <p:cNvSpPr/>
          <p:nvPr/>
        </p:nvSpPr>
        <p:spPr>
          <a:xfrm flipH="false" flipV="false" rot="0">
            <a:off x="0" y="5977506"/>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8615" y="134693"/>
            <a:ext cx="1104900" cy="1104900"/>
            <a:chOff x="0" y="0"/>
            <a:chExt cx="1473200" cy="1473200"/>
          </a:xfrm>
        </p:grpSpPr>
        <p:sp>
          <p:nvSpPr>
            <p:cNvPr name="Freeform 3" id="3"/>
            <p:cNvSpPr/>
            <p:nvPr/>
          </p:nvSpPr>
          <p:spPr>
            <a:xfrm flipH="false" flipV="false" rot="0">
              <a:off x="0" y="0"/>
              <a:ext cx="1473200" cy="1473200"/>
            </a:xfrm>
            <a:custGeom>
              <a:avLst/>
              <a:gdLst/>
              <a:ahLst/>
              <a:cxnLst/>
              <a:rect r="r" b="b" t="t" l="l"/>
              <a:pathLst>
                <a:path h="1473200" w="1473200">
                  <a:moveTo>
                    <a:pt x="0" y="0"/>
                  </a:moveTo>
                  <a:lnTo>
                    <a:pt x="1473200" y="0"/>
                  </a:lnTo>
                  <a:lnTo>
                    <a:pt x="1473200" y="1473200"/>
                  </a:lnTo>
                  <a:lnTo>
                    <a:pt x="0" y="1473200"/>
                  </a:lnTo>
                  <a:lnTo>
                    <a:pt x="0" y="0"/>
                  </a:lnTo>
                  <a:close/>
                </a:path>
              </a:pathLst>
            </a:custGeom>
            <a:blipFill>
              <a:blip r:embed="rId2"/>
              <a:stretch>
                <a:fillRect l="0" t="0" r="0" b="0"/>
              </a:stretch>
            </a:blipFill>
          </p:spPr>
        </p:sp>
      </p:grpSp>
      <p:sp>
        <p:nvSpPr>
          <p:cNvPr name="TextBox 4" id="4"/>
          <p:cNvSpPr txBox="true"/>
          <p:nvPr/>
        </p:nvSpPr>
        <p:spPr>
          <a:xfrm rot="0">
            <a:off x="17259300" y="9483671"/>
            <a:ext cx="413871" cy="551107"/>
          </a:xfrm>
          <a:prstGeom prst="rect">
            <a:avLst/>
          </a:prstGeom>
        </p:spPr>
        <p:txBody>
          <a:bodyPr anchor="t" rtlCol="false" tIns="0" lIns="0" bIns="0" rIns="0">
            <a:spAutoFit/>
          </a:bodyPr>
          <a:lstStyle/>
          <a:p>
            <a:pPr algn="l">
              <a:lnSpc>
                <a:spcPts val="4021"/>
              </a:lnSpc>
            </a:pPr>
            <a:r>
              <a:rPr lang="en-US" sz="2872">
                <a:solidFill>
                  <a:srgbClr val="FFFFFF"/>
                </a:solidFill>
                <a:latin typeface="Helvetica World"/>
                <a:ea typeface="Helvetica World"/>
                <a:cs typeface="Helvetica World"/>
                <a:sym typeface="Helvetica World"/>
              </a:rPr>
              <a:t>07</a:t>
            </a:r>
          </a:p>
        </p:txBody>
      </p:sp>
      <p:sp>
        <p:nvSpPr>
          <p:cNvPr name="TextBox 5" id="5"/>
          <p:cNvSpPr txBox="true"/>
          <p:nvPr/>
        </p:nvSpPr>
        <p:spPr>
          <a:xfrm rot="0">
            <a:off x="5481805" y="1357271"/>
            <a:ext cx="7054806" cy="655920"/>
          </a:xfrm>
          <a:prstGeom prst="rect">
            <a:avLst/>
          </a:prstGeom>
        </p:spPr>
        <p:txBody>
          <a:bodyPr anchor="t" rtlCol="false" tIns="0" lIns="0" bIns="0" rIns="0">
            <a:spAutoFit/>
          </a:bodyPr>
          <a:lstStyle/>
          <a:p>
            <a:pPr algn="l">
              <a:lnSpc>
                <a:spcPts val="5319"/>
              </a:lnSpc>
            </a:pPr>
            <a:r>
              <a:rPr lang="en-US" sz="3798">
                <a:solidFill>
                  <a:srgbClr val="4483F8"/>
                </a:solidFill>
                <a:latin typeface="Intro"/>
                <a:ea typeface="Intro"/>
                <a:cs typeface="Intro"/>
                <a:sym typeface="Intro"/>
              </a:rPr>
              <a:t>Research &amp; Reference</a:t>
            </a:r>
          </a:p>
        </p:txBody>
      </p:sp>
      <p:sp>
        <p:nvSpPr>
          <p:cNvPr name="TextBox 6" id="6"/>
          <p:cNvSpPr txBox="true"/>
          <p:nvPr/>
        </p:nvSpPr>
        <p:spPr>
          <a:xfrm rot="0">
            <a:off x="1221429" y="283073"/>
            <a:ext cx="3641712" cy="696192"/>
          </a:xfrm>
          <a:prstGeom prst="rect">
            <a:avLst/>
          </a:prstGeom>
        </p:spPr>
        <p:txBody>
          <a:bodyPr anchor="t" rtlCol="false" tIns="0" lIns="0" bIns="0" rIns="0">
            <a:spAutoFit/>
          </a:bodyPr>
          <a:lstStyle/>
          <a:p>
            <a:pPr algn="l">
              <a:lnSpc>
                <a:spcPts val="4995"/>
              </a:lnSpc>
            </a:pPr>
            <a:r>
              <a:rPr lang="en-US" sz="3568">
                <a:solidFill>
                  <a:srgbClr val="FFFFFF"/>
                </a:solidFill>
                <a:latin typeface="Intro"/>
                <a:ea typeface="Intro"/>
                <a:cs typeface="Intro"/>
                <a:sym typeface="Intro"/>
              </a:rPr>
              <a:t>HACK KRMU 5.0</a:t>
            </a:r>
          </a:p>
        </p:txBody>
      </p:sp>
      <p:sp>
        <p:nvSpPr>
          <p:cNvPr name="Freeform 7" id="7"/>
          <p:cNvSpPr/>
          <p:nvPr/>
        </p:nvSpPr>
        <p:spPr>
          <a:xfrm flipH="false" flipV="false" rot="0">
            <a:off x="6951808" y="30861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18615" y="602401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862299" y="2413241"/>
            <a:ext cx="14563402" cy="7084774"/>
          </a:xfrm>
          <a:prstGeom prst="rect">
            <a:avLst/>
          </a:prstGeom>
        </p:spPr>
        <p:txBody>
          <a:bodyPr anchor="t" rtlCol="false" tIns="0" lIns="0" bIns="0" rIns="0">
            <a:spAutoFit/>
          </a:bodyPr>
          <a:lstStyle/>
          <a:p>
            <a:pPr algn="l">
              <a:lnSpc>
                <a:spcPts val="4553"/>
              </a:lnSpc>
            </a:pPr>
            <a:r>
              <a:rPr lang="en-US" sz="3255">
                <a:solidFill>
                  <a:srgbClr val="FFFFFF"/>
                </a:solidFill>
                <a:latin typeface="Intro"/>
                <a:ea typeface="Intro"/>
                <a:cs typeface="Intro"/>
                <a:sym typeface="Intro"/>
              </a:rPr>
              <a:t>The development of AgroGuard AI is supported by research and publicly available datasets:</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Government Crop Disease Dataset</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Kaggle Plant Disease Dataset</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FAO Agriculture Reports</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Indian Meteorological Department</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OpenWeather API</a:t>
            </a:r>
          </a:p>
          <a:p>
            <a:pPr algn="l" marL="724352" indent="-362176" lvl="1">
              <a:lnSpc>
                <a:spcPts val="4693"/>
              </a:lnSpc>
              <a:buFont typeface="Arial"/>
              <a:buChar char="•"/>
            </a:pPr>
            <a:r>
              <a:rPr lang="en-US" sz="3355">
                <a:solidFill>
                  <a:srgbClr val="FFFFFF"/>
                </a:solidFill>
                <a:latin typeface="Arial Unicode"/>
                <a:ea typeface="Arial Unicode"/>
                <a:cs typeface="Arial Unicode"/>
                <a:sym typeface="Arial Unicode"/>
              </a:rPr>
              <a:t>Research papers on Plant Disease Detection</a:t>
            </a:r>
          </a:p>
          <a:p>
            <a:pPr algn="l">
              <a:lnSpc>
                <a:spcPts val="4693"/>
              </a:lnSpc>
            </a:pPr>
          </a:p>
          <a:p>
            <a:pPr algn="l">
              <a:lnSpc>
                <a:spcPts val="4693"/>
              </a:lnSpc>
            </a:pPr>
            <a:r>
              <a:rPr lang="en-US" sz="3355">
                <a:solidFill>
                  <a:srgbClr val="FFFFFF"/>
                </a:solidFill>
                <a:latin typeface="Arial Unicode"/>
                <a:ea typeface="Arial Unicode"/>
                <a:cs typeface="Arial Unicode"/>
                <a:sym typeface="Arial Unicode"/>
              </a:rPr>
              <a:t>These references ensure that our solution is scientifically grounded and practically viable.</a:t>
            </a:r>
          </a:p>
          <a:p>
            <a:pPr algn="l">
              <a:lnSpc>
                <a:spcPts val="5117"/>
              </a:lnSpc>
            </a:pPr>
          </a:p>
        </p:txBody>
      </p:sp>
      <p:sp>
        <p:nvSpPr>
          <p:cNvPr name="Freeform 10" id="10"/>
          <p:cNvSpPr/>
          <p:nvPr/>
        </p:nvSpPr>
        <p:spPr>
          <a:xfrm flipH="false" flipV="false" rot="-10800000">
            <a:off x="14173200" y="-44209"/>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DAHBrVQTBcU</dc:identifier>
  <dcterms:modified xsi:type="dcterms:W3CDTF">2011-08-01T06:04:30Z</dcterms:modified>
  <cp:revision>1</cp:revision>
  <dc:title>Problem: Farmers face significant crop losses due to multiple challenges in disease identification and treatment. Most farmers are unable to correctly diagnose crop diseases at early stages. Expert agricultural doctors are rarely available in rural</dc:title>
</cp:coreProperties>
</file>

<file path=docProps/thumbnail.jpeg>
</file>